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3" r:id="rId24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8" Type="http://schemas.openxmlformats.org/officeDocument/2006/relationships/slide" Target="slides/slide12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2" name="Shape 10812"/>
        <p:cNvGrpSpPr/>
        <p:nvPr/>
      </p:nvGrpSpPr>
      <p:grpSpPr>
        <a:xfrm>
          <a:off x="0" y="0"/>
          <a:ext cx="0" cy="0"/>
          <a:chOff x="0" y="0"/>
          <a:chExt cx="0" cy="0"/>
        </a:xfrm>
      </p:grpSpPr>
      <p:sp>
        <p:nvSpPr>
          <p:cNvPr id="10813" name="Google Shape;10813;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4" name="Google Shape;10814;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notesSlide" Target="../notesSlides/notesSlide128.xml"/><Relationship Id="rId3" Type="http://schemas.openxmlformats.org/officeDocument/2006/relationships/image" Target="../media/image270.png"/><Relationship Id="rId4" Type="http://schemas.openxmlformats.org/officeDocument/2006/relationships/image" Target="../media/image267.png"/></Relationships>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5" name="Shape 10815"/>
        <p:cNvGrpSpPr/>
        <p:nvPr/>
      </p:nvGrpSpPr>
      <p:grpSpPr>
        <a:xfrm>
          <a:off x="0" y="0"/>
          <a:ext cx="0" cy="0"/>
          <a:chOff x="0" y="0"/>
          <a:chExt cx="0" cy="0"/>
        </a:xfrm>
      </p:grpSpPr>
      <p:sp>
        <p:nvSpPr>
          <p:cNvPr id="10816" name="Google Shape;10816;p1558"/>
          <p:cNvSpPr/>
          <p:nvPr/>
        </p:nvSpPr>
        <p:spPr>
          <a:xfrm rot="10800000">
            <a:off x="0" y="4495800"/>
            <a:ext cx="9296400" cy="2362200"/>
          </a:xfrm>
          <a:custGeom>
            <a:rect b="b" l="l" r="r" t="t"/>
            <a:pathLst>
              <a:path extrusionOk="0" h="21600" w="21600">
                <a:moveTo>
                  <a:pt x="0" y="0"/>
                </a:moveTo>
                <a:lnTo>
                  <a:pt x="5400" y="21600"/>
                </a:lnTo>
                <a:lnTo>
                  <a:pt x="16200" y="21600"/>
                </a:lnTo>
                <a:lnTo>
                  <a:pt x="21600" y="0"/>
                </a:lnTo>
                <a:close/>
              </a:path>
            </a:pathLst>
          </a:custGeom>
          <a:solidFill>
            <a:srgbClr val="33CC3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17" name="Google Shape;10817;p1558"/>
          <p:cNvSpPr txBox="1"/>
          <p:nvPr/>
        </p:nvSpPr>
        <p:spPr>
          <a:xfrm>
            <a:off x="1371600" y="5105400"/>
            <a:ext cx="6858000" cy="914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Times New Roman"/>
              <a:buNone/>
            </a:pPr>
            <a:r>
              <a:rPr b="1" i="0" lang="en-US" sz="5400" u="none" cap="none" strike="noStrike">
                <a:solidFill>
                  <a:srgbClr val="000000"/>
                </a:solidFill>
                <a:latin typeface="Times New Roman"/>
                <a:ea typeface="Times New Roman"/>
                <a:cs typeface="Times New Roman"/>
                <a:sym typeface="Times New Roman"/>
              </a:rPr>
              <a:t>Universal Strategies</a:t>
            </a:r>
            <a:endParaRPr/>
          </a:p>
        </p:txBody>
      </p:sp>
      <p:sp>
        <p:nvSpPr>
          <p:cNvPr id="10818" name="Google Shape;10818;p1558"/>
          <p:cNvSpPr txBox="1"/>
          <p:nvPr/>
        </p:nvSpPr>
        <p:spPr>
          <a:xfrm>
            <a:off x="1447800" y="5867400"/>
            <a:ext cx="1447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CHAMPs</a:t>
            </a:r>
            <a:endParaRPr/>
          </a:p>
        </p:txBody>
      </p:sp>
      <p:sp>
        <p:nvSpPr>
          <p:cNvPr id="10819" name="Google Shape;10819;p1558"/>
          <p:cNvSpPr txBox="1"/>
          <p:nvPr/>
        </p:nvSpPr>
        <p:spPr>
          <a:xfrm>
            <a:off x="3581400" y="5867400"/>
            <a:ext cx="20574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First Days of School</a:t>
            </a:r>
            <a:endParaRPr/>
          </a:p>
        </p:txBody>
      </p:sp>
      <p:sp>
        <p:nvSpPr>
          <p:cNvPr id="10820" name="Google Shape;10820;p1558"/>
          <p:cNvSpPr txBox="1"/>
          <p:nvPr/>
        </p:nvSpPr>
        <p:spPr>
          <a:xfrm>
            <a:off x="6172200" y="5791200"/>
            <a:ext cx="17526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Discipline with Dignity </a:t>
            </a:r>
            <a:endParaRPr/>
          </a:p>
        </p:txBody>
      </p:sp>
      <p:sp>
        <p:nvSpPr>
          <p:cNvPr id="10821" name="Google Shape;10821;p1558"/>
          <p:cNvSpPr/>
          <p:nvPr/>
        </p:nvSpPr>
        <p:spPr>
          <a:xfrm rot="10800000">
            <a:off x="2209800" y="2743200"/>
            <a:ext cx="4876800" cy="1219200"/>
          </a:xfrm>
          <a:custGeom>
            <a:rect b="b" l="l" r="r" t="t"/>
            <a:pathLst>
              <a:path extrusionOk="0" h="21600" w="21600">
                <a:moveTo>
                  <a:pt x="0" y="0"/>
                </a:moveTo>
                <a:lnTo>
                  <a:pt x="5400" y="21600"/>
                </a:lnTo>
                <a:lnTo>
                  <a:pt x="16200" y="21600"/>
                </a:lnTo>
                <a:lnTo>
                  <a:pt x="21600" y="0"/>
                </a:lnTo>
                <a:close/>
              </a:path>
            </a:pathLst>
          </a:custGeom>
          <a:solidFill>
            <a:srgbClr val="66CCFF"/>
          </a:solidFill>
          <a:ln cap="sq"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558"/>
          <p:cNvSpPr txBox="1"/>
          <p:nvPr/>
        </p:nvSpPr>
        <p:spPr>
          <a:xfrm>
            <a:off x="2209800" y="2743200"/>
            <a:ext cx="48768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23" name="Google Shape;10823;p1558"/>
          <p:cNvSpPr txBox="1"/>
          <p:nvPr/>
        </p:nvSpPr>
        <p:spPr>
          <a:xfrm>
            <a:off x="2743200" y="3581400"/>
            <a:ext cx="2209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Social Skills</a:t>
            </a:r>
            <a:endParaRPr/>
          </a:p>
        </p:txBody>
      </p:sp>
      <p:sp>
        <p:nvSpPr>
          <p:cNvPr id="10824" name="Google Shape;10824;p1558"/>
          <p:cNvSpPr txBox="1"/>
          <p:nvPr/>
        </p:nvSpPr>
        <p:spPr>
          <a:xfrm>
            <a:off x="3352800" y="2819400"/>
            <a:ext cx="114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SST</a:t>
            </a:r>
            <a:endParaRPr/>
          </a:p>
        </p:txBody>
      </p:sp>
      <p:sp>
        <p:nvSpPr>
          <p:cNvPr id="10825" name="Google Shape;10825;p1558"/>
          <p:cNvSpPr txBox="1"/>
          <p:nvPr/>
        </p:nvSpPr>
        <p:spPr>
          <a:xfrm>
            <a:off x="5181600" y="3505200"/>
            <a:ext cx="137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Guidance</a:t>
            </a:r>
            <a:endParaRPr/>
          </a:p>
        </p:txBody>
      </p:sp>
      <p:sp>
        <p:nvSpPr>
          <p:cNvPr id="10826" name="Google Shape;10826;p1558"/>
          <p:cNvSpPr txBox="1"/>
          <p:nvPr/>
        </p:nvSpPr>
        <p:spPr>
          <a:xfrm>
            <a:off x="4953000" y="2819400"/>
            <a:ext cx="99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FRC</a:t>
            </a:r>
            <a:endParaRPr/>
          </a:p>
        </p:txBody>
      </p:sp>
      <p:sp>
        <p:nvSpPr>
          <p:cNvPr id="10827" name="Google Shape;10827;p1558"/>
          <p:cNvSpPr/>
          <p:nvPr/>
        </p:nvSpPr>
        <p:spPr>
          <a:xfrm>
            <a:off x="3505200" y="381000"/>
            <a:ext cx="2362200" cy="1828800"/>
          </a:xfrm>
          <a:prstGeom prst="triangle">
            <a:avLst>
              <a:gd fmla="val 50000" name="adj"/>
            </a:avLst>
          </a:prstGeom>
          <a:solidFill>
            <a:srgbClr val="FF0000"/>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28" name="Google Shape;10828;p1558"/>
          <p:cNvSpPr txBox="1"/>
          <p:nvPr/>
        </p:nvSpPr>
        <p:spPr>
          <a:xfrm>
            <a:off x="2590800" y="3048000"/>
            <a:ext cx="4114800" cy="5794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1" i="0" lang="en-US" sz="3200" u="none" cap="none" strike="noStrike">
                <a:solidFill>
                  <a:srgbClr val="000000"/>
                </a:solidFill>
                <a:latin typeface="Times New Roman"/>
                <a:ea typeface="Times New Roman"/>
                <a:cs typeface="Times New Roman"/>
                <a:sym typeface="Times New Roman"/>
              </a:rPr>
              <a:t>Targeted Strategies</a:t>
            </a:r>
            <a:endParaRPr/>
          </a:p>
        </p:txBody>
      </p:sp>
      <p:sp>
        <p:nvSpPr>
          <p:cNvPr id="10829" name="Google Shape;10829;p1558"/>
          <p:cNvSpPr txBox="1"/>
          <p:nvPr/>
        </p:nvSpPr>
        <p:spPr>
          <a:xfrm>
            <a:off x="3733800" y="1219200"/>
            <a:ext cx="19812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Intensive Strategies</a:t>
            </a:r>
            <a:endParaRPr/>
          </a:p>
        </p:txBody>
      </p:sp>
      <p:sp>
        <p:nvSpPr>
          <p:cNvPr id="10830" name="Google Shape;10830;p1558"/>
          <p:cNvSpPr txBox="1"/>
          <p:nvPr/>
        </p:nvSpPr>
        <p:spPr>
          <a:xfrm>
            <a:off x="3276600" y="609600"/>
            <a:ext cx="1524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FBA</a:t>
            </a:r>
            <a:endParaRPr/>
          </a:p>
        </p:txBody>
      </p:sp>
      <p:sp>
        <p:nvSpPr>
          <p:cNvPr id="10831" name="Google Shape;10831;p1558"/>
          <p:cNvSpPr txBox="1"/>
          <p:nvPr/>
        </p:nvSpPr>
        <p:spPr>
          <a:xfrm>
            <a:off x="5257800" y="533400"/>
            <a:ext cx="1371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Agency Support</a:t>
            </a:r>
            <a:endParaRPr/>
          </a:p>
        </p:txBody>
      </p:sp>
      <p:sp>
        <p:nvSpPr>
          <p:cNvPr id="10832" name="Google Shape;10832;p1558"/>
          <p:cNvSpPr txBox="1"/>
          <p:nvPr/>
        </p:nvSpPr>
        <p:spPr>
          <a:xfrm>
            <a:off x="2667000" y="1143000"/>
            <a:ext cx="1371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Judicial System</a:t>
            </a:r>
            <a:endParaRPr/>
          </a:p>
        </p:txBody>
      </p:sp>
      <p:sp>
        <p:nvSpPr>
          <p:cNvPr id="10833" name="Google Shape;10833;p1558"/>
          <p:cNvSpPr txBox="1"/>
          <p:nvPr/>
        </p:nvSpPr>
        <p:spPr>
          <a:xfrm>
            <a:off x="5867400" y="1524000"/>
            <a:ext cx="16002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Mental Health</a:t>
            </a:r>
            <a:endParaRPr/>
          </a:p>
        </p:txBody>
      </p:sp>
      <p:sp>
        <p:nvSpPr>
          <p:cNvPr id="10834" name="Google Shape;10834;p1558"/>
          <p:cNvSpPr txBox="1"/>
          <p:nvPr/>
        </p:nvSpPr>
        <p:spPr>
          <a:xfrm>
            <a:off x="2362200" y="4038600"/>
            <a:ext cx="4648200" cy="5794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1" i="0" lang="en-US" sz="3200" u="none" cap="none" strike="noStrike">
                <a:solidFill>
                  <a:srgbClr val="000000"/>
                </a:solidFill>
                <a:latin typeface="Times New Roman"/>
                <a:ea typeface="Times New Roman"/>
                <a:cs typeface="Times New Roman"/>
                <a:sym typeface="Times New Roman"/>
              </a:rPr>
              <a:t>70 %– 75 %</a:t>
            </a:r>
            <a:endParaRPr/>
          </a:p>
        </p:txBody>
      </p:sp>
      <p:sp>
        <p:nvSpPr>
          <p:cNvPr id="10835" name="Google Shape;10835;p1558"/>
          <p:cNvSpPr txBox="1"/>
          <p:nvPr/>
        </p:nvSpPr>
        <p:spPr>
          <a:xfrm>
            <a:off x="3505200" y="2209800"/>
            <a:ext cx="22860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15% - 20%</a:t>
            </a:r>
            <a:endParaRPr/>
          </a:p>
        </p:txBody>
      </p:sp>
      <p:sp>
        <p:nvSpPr>
          <p:cNvPr id="10836" name="Google Shape;10836;p1558"/>
          <p:cNvSpPr txBox="1"/>
          <p:nvPr/>
        </p:nvSpPr>
        <p:spPr>
          <a:xfrm>
            <a:off x="3733800" y="0"/>
            <a:ext cx="1905000"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5% - 7%</a:t>
            </a:r>
            <a:endParaRPr/>
          </a:p>
        </p:txBody>
      </p:sp>
      <p:pic>
        <p:nvPicPr>
          <p:cNvPr id="10837" name="Google Shape;10837;p1558"/>
          <p:cNvPicPr preferRelativeResize="0"/>
          <p:nvPr/>
        </p:nvPicPr>
        <p:blipFill rotWithShape="1">
          <a:blip r:embed="rId3">
            <a:alphaModFix/>
          </a:blip>
          <a:srcRect b="0" l="0" r="0" t="0"/>
          <a:stretch/>
        </p:blipFill>
        <p:spPr>
          <a:xfrm>
            <a:off x="6702425" y="304800"/>
            <a:ext cx="2441575" cy="2209800"/>
          </a:xfrm>
          <a:prstGeom prst="rect">
            <a:avLst/>
          </a:prstGeom>
          <a:noFill/>
          <a:ln>
            <a:noFill/>
          </a:ln>
        </p:spPr>
      </p:pic>
      <p:pic>
        <p:nvPicPr>
          <p:cNvPr id="10838" name="Google Shape;10838;p1558"/>
          <p:cNvPicPr preferRelativeResize="0"/>
          <p:nvPr/>
        </p:nvPicPr>
        <p:blipFill rotWithShape="1">
          <a:blip r:embed="rId4">
            <a:alphaModFix/>
          </a:blip>
          <a:srcRect b="0" l="0" r="0" t="0"/>
          <a:stretch/>
        </p:blipFill>
        <p:spPr>
          <a:xfrm>
            <a:off x="914400" y="228600"/>
            <a:ext cx="2286000" cy="22082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16"/>
                                        </p:tgtEl>
                                        <p:attrNameLst>
                                          <p:attrName>style.visibility</p:attrName>
                                        </p:attrNameLst>
                                      </p:cBhvr>
                                      <p:to>
                                        <p:strVal val="visible"/>
                                      </p:to>
                                    </p:set>
                                    <p:anim calcmode="lin" valueType="num">
                                      <p:cBhvr additive="base">
                                        <p:cTn dur="500"/>
                                        <p:tgtEl>
                                          <p:spTgt spid="108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17"/>
                                        </p:tgtEl>
                                        <p:attrNameLst>
                                          <p:attrName>style.visibility</p:attrName>
                                        </p:attrNameLst>
                                      </p:cBhvr>
                                      <p:to>
                                        <p:strVal val="visible"/>
                                      </p:to>
                                    </p:set>
                                    <p:anim calcmode="lin" valueType="num">
                                      <p:cBhvr additive="base">
                                        <p:cTn dur="500"/>
                                        <p:tgtEl>
                                          <p:spTgt spid="108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4"/>
                                        </p:tgtEl>
                                        <p:attrNameLst>
                                          <p:attrName>style.visibility</p:attrName>
                                        </p:attrNameLst>
                                      </p:cBhvr>
                                      <p:to>
                                        <p:strVal val="visible"/>
                                      </p:to>
                                    </p:set>
                                    <p:animEffect filter="fade" transition="in">
                                      <p:cBhvr>
                                        <p:cTn dur="500"/>
                                        <p:tgtEl>
                                          <p:spTgt spid="10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28"/>
                                        </p:tgtEl>
                                        <p:attrNameLst>
                                          <p:attrName>style.visibility</p:attrName>
                                        </p:attrNameLst>
                                      </p:cBhvr>
                                      <p:to>
                                        <p:strVal val="visible"/>
                                      </p:to>
                                    </p:set>
                                    <p:anim calcmode="lin" valueType="num">
                                      <p:cBhvr additive="base">
                                        <p:cTn dur="500"/>
                                        <p:tgtEl>
                                          <p:spTgt spid="108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5"/>
                                        </p:tgtEl>
                                        <p:attrNameLst>
                                          <p:attrName>style.visibility</p:attrName>
                                        </p:attrNameLst>
                                      </p:cBhvr>
                                      <p:to>
                                        <p:strVal val="visible"/>
                                      </p:to>
                                    </p:set>
                                    <p:animEffect filter="fade" transition="in">
                                      <p:cBhvr>
                                        <p:cTn dur="500"/>
                                        <p:tgtEl>
                                          <p:spTgt spid="10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29"/>
                                        </p:tgtEl>
                                        <p:attrNameLst>
                                          <p:attrName>style.visibility</p:attrName>
                                        </p:attrNameLst>
                                      </p:cBhvr>
                                      <p:to>
                                        <p:strVal val="visible"/>
                                      </p:to>
                                    </p:set>
                                    <p:anim calcmode="lin" valueType="num">
                                      <p:cBhvr additive="base">
                                        <p:cTn dur="500"/>
                                        <p:tgtEl>
                                          <p:spTgt spid="108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6"/>
                                        </p:tgtEl>
                                        <p:attrNameLst>
                                          <p:attrName>style.visibility</p:attrName>
                                        </p:attrNameLst>
                                      </p:cBhvr>
                                      <p:to>
                                        <p:strVal val="visible"/>
                                      </p:to>
                                    </p:set>
                                    <p:animEffect filter="fade" transition="in">
                                      <p:cBhvr>
                                        <p:cTn dur="500"/>
                                        <p:tgtEl>
                                          <p:spTgt spid="10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